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6" r:id="rId4"/>
    <p:sldId id="267" r:id="rId5"/>
    <p:sldId id="295" r:id="rId6"/>
    <p:sldId id="257" r:id="rId7"/>
    <p:sldId id="258" r:id="rId8"/>
    <p:sldId id="259" r:id="rId9"/>
    <p:sldId id="260" r:id="rId10"/>
    <p:sldId id="268" r:id="rId11"/>
    <p:sldId id="297" r:id="rId12"/>
    <p:sldId id="298" r:id="rId13"/>
    <p:sldId id="270" r:id="rId14"/>
    <p:sldId id="296" r:id="rId15"/>
    <p:sldId id="271" r:id="rId16"/>
    <p:sldId id="272" r:id="rId17"/>
    <p:sldId id="273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hony Christe" initials="AC" lastIdx="1" clrIdx="0">
    <p:extLst>
      <p:ext uri="{19B8F6BF-5375-455C-9EA6-DF929625EA0E}">
        <p15:presenceInfo xmlns:p15="http://schemas.microsoft.com/office/powerpoint/2012/main" userId="408217444fdf012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28"/>
    <p:restoredTop sz="94694"/>
  </p:normalViewPr>
  <p:slideViewPr>
    <p:cSldViewPr snapToGrid="0" snapToObjects="1">
      <p:cViewPr varScale="1">
        <p:scale>
          <a:sx n="138" d="100"/>
          <a:sy n="138" d="100"/>
        </p:scale>
        <p:origin x="176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06T10:40:45.182" idx="1">
    <p:pos x="10" y="10"/>
    <p:text/>
    <p:extLst>
      <p:ext uri="{C676402C-5697-4E1C-873F-D02D1690AC5C}">
        <p15:threadingInfo xmlns:p15="http://schemas.microsoft.com/office/powerpoint/2012/main" timeZoneBias="600"/>
      </p:ext>
    </p:extLst>
  </p:cm>
</p:cmLst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jpg>
</file>

<file path=ppt/media/image18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1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3F882-56F3-8647-A14A-3346C763CA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Laha: A Framework for adaptive optimization of distributed sensor frameworks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DAA17-4828-BB4B-A182-DFCD455EFB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Anthony christe</a:t>
            </a:r>
          </a:p>
          <a:p>
            <a:r>
              <a:rPr lang="en-US" dirty="0"/>
              <a:t>24 February 2020</a:t>
            </a:r>
          </a:p>
        </p:txBody>
      </p:sp>
    </p:spTree>
    <p:extLst>
      <p:ext uri="{BB962C8B-B14F-4D97-AF65-F5344CB8AC3E}">
        <p14:creationId xmlns:p14="http://schemas.microsoft.com/office/powerpoint/2010/main" val="409050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7ABF-00A6-3542-9503-24920B68C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F3E54-01A3-CA4B-8300-828A7A19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889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3DE075-5EC7-8E44-BD6A-9AEBE1B7D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2700">
                <a:solidFill>
                  <a:srgbClr val="FFFFFF"/>
                </a:solidFill>
              </a:rPr>
              <a:t>Design: Big data management in Laha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9A3F542-5EA5-4472-9FC5-EE9F1BA6F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023" y="2249487"/>
            <a:ext cx="3321806" cy="39573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Primitive data into the bottom</a:t>
            </a:r>
          </a:p>
          <a:p>
            <a:r>
              <a:rPr lang="en-US" sz="2000" dirty="0">
                <a:solidFill>
                  <a:srgbClr val="FFFFFF"/>
                </a:solidFill>
              </a:rPr>
              <a:t>Actionable insights out the top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Self-optimization from Phenomena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DF2DC4A-1ABD-8544-B87D-C5138F0F9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956" y="525265"/>
            <a:ext cx="7986369" cy="5610422"/>
          </a:xfrm>
          <a:prstGeom prst="rect">
            <a:avLst/>
          </a:prstGeom>
        </p:spPr>
      </p:pic>
      <p:pic>
        <p:nvPicPr>
          <p:cNvPr id="7" name="Picture 6" descr="A person holding a sign&#10;&#10;Description automatically generated">
            <a:extLst>
              <a:ext uri="{FF2B5EF4-FFF2-40B4-BE49-F238E27FC236}">
                <a16:creationId xmlns:a16="http://schemas.microsoft.com/office/drawing/2014/main" id="{AC218DE1-4367-5049-9DBB-EDB6A060B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419" y="4792945"/>
            <a:ext cx="2063202" cy="206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384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44037-4C91-1548-B5AD-E4E3EDCA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Design: Phenomena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0B86D-5DDC-6043-AB26-0FC01E44A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667" y="2277196"/>
            <a:ext cx="5379461" cy="3541714"/>
          </a:xfrm>
        </p:spPr>
        <p:txBody>
          <a:bodyPr/>
          <a:lstStyle/>
          <a:p>
            <a:r>
              <a:rPr lang="en-US" dirty="0"/>
              <a:t>Phenomena provide </a:t>
            </a:r>
          </a:p>
          <a:p>
            <a:pPr lvl="1"/>
            <a:r>
              <a:rPr lang="en-US" dirty="0"/>
              <a:t>Self-optimization</a:t>
            </a:r>
          </a:p>
          <a:p>
            <a:pPr lvl="1"/>
            <a:r>
              <a:rPr lang="en-US" dirty="0"/>
              <a:t>Actionable insights through</a:t>
            </a:r>
          </a:p>
          <a:p>
            <a:pPr lvl="2"/>
            <a:r>
              <a:rPr lang="en-US" dirty="0"/>
              <a:t>Predictive analytics</a:t>
            </a:r>
          </a:p>
          <a:p>
            <a:pPr lvl="2"/>
            <a:r>
              <a:rPr lang="en-US" dirty="0"/>
              <a:t>Ability to group data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014743-F760-754C-B38F-28F432C83367}"/>
              </a:ext>
            </a:extLst>
          </p:cNvPr>
          <p:cNvSpPr txBox="1">
            <a:spLocks/>
          </p:cNvSpPr>
          <p:nvPr/>
        </p:nvSpPr>
        <p:spPr>
          <a:xfrm>
            <a:off x="6094412" y="2277196"/>
            <a:ext cx="5379461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Phenomena</a:t>
            </a:r>
          </a:p>
          <a:p>
            <a:pPr lvl="1"/>
            <a:r>
              <a:rPr lang="en-US" dirty="0"/>
              <a:t>Annotation</a:t>
            </a:r>
          </a:p>
          <a:p>
            <a:pPr lvl="1"/>
            <a:r>
              <a:rPr lang="en-US" dirty="0"/>
              <a:t>Locality</a:t>
            </a:r>
          </a:p>
          <a:p>
            <a:pPr lvl="1"/>
            <a:r>
              <a:rPr lang="en-US" dirty="0"/>
              <a:t>Periodic</a:t>
            </a:r>
          </a:p>
          <a:p>
            <a:pPr lvl="1"/>
            <a:r>
              <a:rPr lang="en-US" dirty="0"/>
              <a:t>Similarity</a:t>
            </a:r>
          </a:p>
          <a:p>
            <a:pPr lvl="1"/>
            <a:r>
              <a:rPr lang="en-US" dirty="0"/>
              <a:t>Future</a:t>
            </a:r>
          </a:p>
        </p:txBody>
      </p:sp>
    </p:spTree>
    <p:extLst>
      <p:ext uri="{BB962C8B-B14F-4D97-AF65-F5344CB8AC3E}">
        <p14:creationId xmlns:p14="http://schemas.microsoft.com/office/powerpoint/2010/main" val="3552139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31AFFA-19A1-3942-AF77-F57105B6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Design of OPQ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8041D-3E55-C04C-8DA0-556713AEF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OPQ consists of </a:t>
            </a:r>
            <a:br>
              <a:rPr lang="en-US" sz="1400">
                <a:solidFill>
                  <a:srgbClr val="FFFFFF"/>
                </a:solidFill>
              </a:rPr>
            </a:br>
            <a:r>
              <a:rPr lang="en-US" sz="1400">
                <a:solidFill>
                  <a:srgbClr val="FFFFFF"/>
                </a:solidFill>
              </a:rPr>
              <a:t>distributed services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Box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Makai/Napali </a:t>
            </a:r>
          </a:p>
          <a:p>
            <a:pPr lvl="1"/>
            <a:r>
              <a:rPr lang="en-US" sz="1400" b="1" i="1">
                <a:solidFill>
                  <a:srgbClr val="FFFFFF"/>
                </a:solidFill>
              </a:rPr>
              <a:t>Mauka</a:t>
            </a:r>
            <a:r>
              <a:rPr lang="en-US" sz="1400">
                <a:solidFill>
                  <a:srgbClr val="FFFFFF"/>
                </a:solidFill>
              </a:rPr>
              <a:t> 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Health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View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MongoDB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2CE788ED-6803-504C-8893-1AA3B19D3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613077"/>
            <a:ext cx="6844045" cy="362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3272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D6968-C7F2-994E-A228-F194A2BCD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>
            <a:normAutofit/>
          </a:bodyPr>
          <a:lstStyle/>
          <a:p>
            <a:r>
              <a:rPr lang="en-US"/>
              <a:t>OPQ: Box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ABB834D-3516-424E-BDAE-8A9801B94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685530" cy="3541714"/>
          </a:xfrm>
        </p:spPr>
        <p:txBody>
          <a:bodyPr>
            <a:normAutofit/>
          </a:bodyPr>
          <a:lstStyle/>
          <a:p>
            <a:r>
              <a:rPr lang="en-US" sz="2300" dirty="0"/>
              <a:t>Open Source PQ Sensor</a:t>
            </a:r>
          </a:p>
          <a:p>
            <a:r>
              <a:rPr lang="en-US" sz="2300" dirty="0"/>
              <a:t>12 kHz sampling</a:t>
            </a:r>
          </a:p>
          <a:p>
            <a:r>
              <a:rPr lang="en-US" sz="2300" dirty="0"/>
              <a:t>Wireless encrypted comms.</a:t>
            </a:r>
          </a:p>
          <a:p>
            <a:r>
              <a:rPr lang="en-US" sz="2300" dirty="0"/>
              <a:t>Trigger based acquisition</a:t>
            </a:r>
          </a:p>
          <a:p>
            <a:r>
              <a:rPr lang="en-US" sz="2300" i="1" dirty="0"/>
              <a:t>Negrashov 2020</a:t>
            </a:r>
            <a:endParaRPr lang="en-US" sz="23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742C426-FCE7-4673-BC1D-7E7D3A5FD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12700" dir="1080000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lose up of electronics&#10;&#10;Description automatically generated">
            <a:extLst>
              <a:ext uri="{FF2B5EF4-FFF2-40B4-BE49-F238E27FC236}">
                <a16:creationId xmlns:a16="http://schemas.microsoft.com/office/drawing/2014/main" id="{B4008749-8457-824A-8BC0-0A17634FE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8472" y="299409"/>
            <a:ext cx="2796983" cy="2796983"/>
          </a:xfrm>
          <a:prstGeom prst="rect">
            <a:avLst/>
          </a:prstGeom>
        </p:spPr>
      </p:pic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0C239E5-48CB-4DB3-A778-3A01C488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8280" y="0"/>
            <a:ext cx="91440" cy="3474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E51DC26-C448-1F4C-81CC-5450018AE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9720" y="618518"/>
            <a:ext cx="2931846" cy="1850936"/>
          </a:xfrm>
          <a:prstGeom prst="rect">
            <a:avLst/>
          </a:prstGeom>
        </p:spPr>
      </p:pic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D450192-3830-4F04-A1C0-F684D80AB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D57B8B5-104B-8445-A3E3-07C472F8D7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9643" y="4479986"/>
            <a:ext cx="5981923" cy="98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8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D706AE2E-B17B-43A3-84F8-9C0FE9466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EFFB8CF-3E94-42D7-849C-841E7744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0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2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6" name="Picture 2">
            <a:extLst>
              <a:ext uri="{FF2B5EF4-FFF2-40B4-BE49-F238E27FC236}">
                <a16:creationId xmlns:a16="http://schemas.microsoft.com/office/drawing/2014/main" id="{3631D3C9-4C1D-4B3A-A737-E6E78004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00C5C7-6183-8A40-8C3D-9C3E8D5CE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>
                <a:solidFill>
                  <a:srgbClr val="FFFFFF"/>
                </a:solidFill>
              </a:rPr>
              <a:t>OPQ: Makai/napali</a:t>
            </a:r>
          </a:p>
        </p:txBody>
      </p:sp>
      <p:sp useBgFill="1">
        <p:nvSpPr>
          <p:cNvPr id="128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464BA36-1D58-1D4D-85E4-769EDF442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8988" y="1801882"/>
            <a:ext cx="6112382" cy="32467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F79D6C-2A67-904C-9A18-F41AE6662878}"/>
              </a:ext>
            </a:extLst>
          </p:cNvPr>
          <p:cNvSpPr txBox="1"/>
          <p:nvPr/>
        </p:nvSpPr>
        <p:spPr>
          <a:xfrm>
            <a:off x="8051472" y="3503180"/>
            <a:ext cx="3635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Data acquisition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Triggering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Box communication broker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bg1"/>
                </a:solidFill>
              </a:rPr>
              <a:t>Negrashov 2020</a:t>
            </a:r>
          </a:p>
        </p:txBody>
      </p:sp>
    </p:spTree>
    <p:extLst>
      <p:ext uri="{BB962C8B-B14F-4D97-AF65-F5344CB8AC3E}">
        <p14:creationId xmlns:p14="http://schemas.microsoft.com/office/powerpoint/2010/main" val="10868419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5D964D-8C5A-4E4F-887B-70DB6B387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OPQ: mauka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BB558-75B2-6840-B60B-4D5177810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774" y="1753386"/>
            <a:ext cx="3221290" cy="4453403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PQ Analysis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Predictive Analytics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Garbage Collection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PQ Plugins (Laha Actors) Providing:</a:t>
            </a:r>
          </a:p>
          <a:p>
            <a:pPr lvl="1"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Annotations, base, box optimization, frequency analysis, future phenomena, IEEE1159 voltage analysis, ITIC classification, GC, Makai Event service, mocking capabilities, outage detection</a:t>
            </a:r>
            <a:br>
              <a:rPr lang="en-US" sz="1400" dirty="0">
                <a:solidFill>
                  <a:srgbClr val="FFFFFF"/>
                </a:solidFill>
              </a:rPr>
            </a:br>
            <a:r>
              <a:rPr lang="en-US" sz="1400" dirty="0">
                <a:solidFill>
                  <a:srgbClr val="FFFFFF"/>
                </a:solidFill>
              </a:rPr>
              <a:t>periodicity analysis, debugging, Semi-F47 classification, system health/status, metric collection, THD analysis, threshold optimization, transient detection, and triggering</a:t>
            </a:r>
          </a:p>
          <a:p>
            <a:pPr lvl="1">
              <a:lnSpc>
                <a:spcPct val="110000"/>
              </a:lnSpc>
            </a:pPr>
            <a:endParaRPr lang="en-US" sz="1400" dirty="0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endParaRPr lang="en-US" sz="1400" dirty="0">
              <a:solidFill>
                <a:srgbClr val="FFFFFF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65F59CC0-CBFD-B14B-82F8-D79ABCA0D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9940" y="643467"/>
            <a:ext cx="6307720" cy="556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7382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40B371-FC82-194C-9BDE-AAB25A985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OPQ: Health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EFA7AF-677C-4287-92BC-C863937081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Box Monitoring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Service Monitoring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Configurable Alerts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8C6757-E25E-8840-90F5-3DFF59C3D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774681"/>
            <a:ext cx="6844045" cy="530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091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877B-CF0F-904F-8A1E-94468D6D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12638"/>
            <a:ext cx="9905998" cy="1478570"/>
          </a:xfrm>
        </p:spPr>
        <p:txBody>
          <a:bodyPr/>
          <a:lstStyle/>
          <a:p>
            <a:r>
              <a:rPr lang="en-US" dirty="0"/>
              <a:t>OPQ: view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37D18B6-6D69-E941-AE04-E8719785A5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3317" y="51235"/>
            <a:ext cx="5655571" cy="3991940"/>
          </a:xfr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DF97CAA1-3B66-2540-9240-C36B42796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118" y="4196962"/>
            <a:ext cx="5655571" cy="26237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8F10E5-A03C-4842-B861-96DEC18AF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44202"/>
            <a:ext cx="6398130" cy="442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840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C46E5E-B1E5-5745-A235-7D2118E15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Design of lokahi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EF2F1-128E-C043-86F2-2BB65DC93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Lokahi is made up of several distributed services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Lokahi Sensors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Time Synch Service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Acquisition Service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Web Service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Analysis Service</a:t>
            </a:r>
          </a:p>
          <a:p>
            <a:pPr lvl="1"/>
            <a:r>
              <a:rPr lang="en-US" sz="1400">
                <a:solidFill>
                  <a:srgbClr val="FFFFFF"/>
                </a:solidFill>
              </a:rPr>
              <a:t>Collaboration Service</a:t>
            </a:r>
          </a:p>
          <a:p>
            <a:pPr lvl="1"/>
            <a:endParaRPr lang="en-US" sz="1400">
              <a:solidFill>
                <a:srgbClr val="FFFFFF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 descr="A picture containing laptop&#10;&#10;Description automatically generated">
            <a:extLst>
              <a:ext uri="{FF2B5EF4-FFF2-40B4-BE49-F238E27FC236}">
                <a16:creationId xmlns:a16="http://schemas.microsoft.com/office/drawing/2014/main" id="{9496BA98-CD7E-8B41-9EAE-72A4B15FC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2473" y="140558"/>
            <a:ext cx="3896801" cy="6576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444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83DE5-49B0-434C-9C29-06626E0B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sensor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FDCDB-95F0-7643-9E7B-F93C0C856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Convert physical phenomena into actionable insights</a:t>
            </a:r>
          </a:p>
          <a:p>
            <a:r>
              <a:rPr lang="en-US" dirty="0"/>
              <a:t>Dynamic</a:t>
            </a:r>
          </a:p>
          <a:p>
            <a:r>
              <a:rPr lang="en-US" dirty="0"/>
              <a:t>Heterogenous</a:t>
            </a:r>
          </a:p>
          <a:p>
            <a:r>
              <a:rPr lang="en-US" dirty="0"/>
              <a:t>Explosion of internet connected sensors</a:t>
            </a:r>
          </a:p>
          <a:p>
            <a:r>
              <a:rPr lang="en-US" dirty="0"/>
              <a:t>Increased bandwidth, storage, and computational requirements</a:t>
            </a:r>
          </a:p>
          <a:p>
            <a:r>
              <a:rPr lang="en-US" dirty="0"/>
              <a:t>Incomplete or incorrect data</a:t>
            </a:r>
          </a:p>
          <a:p>
            <a:r>
              <a:rPr lang="en-US" dirty="0"/>
              <a:t>Lots of primitive data, few insights</a:t>
            </a:r>
          </a:p>
        </p:txBody>
      </p:sp>
    </p:spTree>
    <p:extLst>
      <p:ext uri="{BB962C8B-B14F-4D97-AF65-F5344CB8AC3E}">
        <p14:creationId xmlns:p14="http://schemas.microsoft.com/office/powerpoint/2010/main" val="675880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A504D-0D5D-A54B-81F4-FB4C20ABC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99D5E-DA76-8D40-B219-8F9E01282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922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A09AF-566A-B944-A92E-1CF6F4077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time synchronization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F3CFB-15C8-1B4B-89CE-CEA4ED3A5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066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3285-AF6C-C046-BC13-61EF17B16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3C797-F007-E64C-BA19-586093184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541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930C1-E1BD-1240-A8F3-BE9807401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479A7-AAFF-D04D-A865-5B5DC0628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876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3D03B-6651-1B42-884C-9FF9FF60E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3E9BC-63F7-F34F-A126-D8C5F38BD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3678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2C113195-43EA-4B6A-B281-C0458D926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27DEAF6E-67FE-4877-B38B-0F2BF78576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2">
              <a:extLst>
                <a:ext uri="{FF2B5EF4-FFF2-40B4-BE49-F238E27FC236}">
                  <a16:creationId xmlns:a16="http://schemas.microsoft.com/office/drawing/2014/main" id="{F60C980E-E723-46CF-9296-C7BBA4DB8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8D36904-1712-4C81-B063-66E1D4777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40302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BEA28722-E2AF-4D8D-9E59-65B94630A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A279E077-7DAF-4B93-BE2C-98F6B13A1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E78603D6-020D-4269-95E5-2E17499DA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Rectangle 8">
              <a:extLst>
                <a:ext uri="{FF2B5EF4-FFF2-40B4-BE49-F238E27FC236}">
                  <a16:creationId xmlns:a16="http://schemas.microsoft.com/office/drawing/2014/main" id="{CE9500AA-AB8C-4023-967A-11555F0F4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1B716630-BD94-436E-9E9C-5D534092D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4CE6FCD2-8177-4A45-88ED-A2B986102D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E32BEED2-100A-48B2-B552-07B54EEC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839DB29D-A8C6-484A-A747-14733D5B3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1A468B2-ABD1-447D-89DC-7A9CFBBCB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219C1A45-C8B0-48AE-B5A9-A1B40B43BB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F2910D68-E982-47F7-A53C-ABA0CB34F7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C4B84BAD-BCB3-4BF2-8A3C-3391BF4AB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522D8CE7-E27B-4BAE-962D-AAC0D66E48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1042B4B5-2D6F-405A-A112-D5F96027E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199F606E-DC72-4CAF-AFF2-58FA0121E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C949CB30-1690-4B14-954A-4FA9637CEF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84EE3B4E-AE37-4F27-B6AC-FF20B9BE3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798942D8-2074-4A7F-AD65-7564D8C3B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4324684-C1DE-4AF8-B17D-917AD23FE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A4C18B6C-86CE-40F9-919C-9490AD3E3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72DB2464-DEE2-4EB2-9FB2-46768EE680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56E24DAD-4831-4565-ACE0-E7FDBC654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ADB70D91-E74C-433F-9BCD-587B93561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E982042F-EEF5-49A7-87B3-43F929699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54806968-8087-4915-B489-2BE793DD2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A937487D-58AA-4E9D-966F-85938FA8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FDA6755A-0790-476D-86D7-F95215FAD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A951E2B3-F005-4EDC-B890-F93D63F12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Rectangle 33">
              <a:extLst>
                <a:ext uri="{FF2B5EF4-FFF2-40B4-BE49-F238E27FC236}">
                  <a16:creationId xmlns:a16="http://schemas.microsoft.com/office/drawing/2014/main" id="{466F4EF3-7ED2-4EC7-8F76-4AD87CD1E5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521BF1A3-D416-49F9-A1D2-4C7B3218B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6C16CF8-3F09-4C17-94A6-42BCABB66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B667C1A8-CDB1-4FD0-A3F6-0E035C7CA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0B2B73AB-248E-49DB-8ED2-3FCB0A0D89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8411F083-5CD4-4569-BA08-059B5CA9A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AF78C2C2-8584-4B3B-9AF8-E7FF368FA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40934674-5C07-4146-B556-4A271D996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D970276A-A310-41DB-B917-D7D346566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EEEC747F-78C5-4212-8ACE-BB4B7D248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3">
              <a:extLst>
                <a:ext uri="{FF2B5EF4-FFF2-40B4-BE49-F238E27FC236}">
                  <a16:creationId xmlns:a16="http://schemas.microsoft.com/office/drawing/2014/main" id="{821AE83F-022D-41AF-A219-992ACE1E00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4">
              <a:extLst>
                <a:ext uri="{FF2B5EF4-FFF2-40B4-BE49-F238E27FC236}">
                  <a16:creationId xmlns:a16="http://schemas.microsoft.com/office/drawing/2014/main" id="{EF049934-C636-4279-91F0-ED3121923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Rectangle 45">
              <a:extLst>
                <a:ext uri="{FF2B5EF4-FFF2-40B4-BE49-F238E27FC236}">
                  <a16:creationId xmlns:a16="http://schemas.microsoft.com/office/drawing/2014/main" id="{8588DF1D-2DD2-499F-9384-29C92277F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46">
              <a:extLst>
                <a:ext uri="{FF2B5EF4-FFF2-40B4-BE49-F238E27FC236}">
                  <a16:creationId xmlns:a16="http://schemas.microsoft.com/office/drawing/2014/main" id="{DF555F2B-5E3D-438F-89A8-EABA91A72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7">
              <a:extLst>
                <a:ext uri="{FF2B5EF4-FFF2-40B4-BE49-F238E27FC236}">
                  <a16:creationId xmlns:a16="http://schemas.microsoft.com/office/drawing/2014/main" id="{006B22A5-B971-42EE-9141-E65B4EF26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8">
              <a:extLst>
                <a:ext uri="{FF2B5EF4-FFF2-40B4-BE49-F238E27FC236}">
                  <a16:creationId xmlns:a16="http://schemas.microsoft.com/office/drawing/2014/main" id="{3AA529FD-59E0-4B70-94C1-D0541A632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9">
              <a:extLst>
                <a:ext uri="{FF2B5EF4-FFF2-40B4-BE49-F238E27FC236}">
                  <a16:creationId xmlns:a16="http://schemas.microsoft.com/office/drawing/2014/main" id="{ABAFA9C1-3649-4F7F-81D0-69DF7919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0">
              <a:extLst>
                <a:ext uri="{FF2B5EF4-FFF2-40B4-BE49-F238E27FC236}">
                  <a16:creationId xmlns:a16="http://schemas.microsoft.com/office/drawing/2014/main" id="{D3CCFACE-F8B9-45E4-8F31-797E1C677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1">
              <a:extLst>
                <a:ext uri="{FF2B5EF4-FFF2-40B4-BE49-F238E27FC236}">
                  <a16:creationId xmlns:a16="http://schemas.microsoft.com/office/drawing/2014/main" id="{D9F7B9DB-1C45-4CD5-A025-F49F84F12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2">
              <a:extLst>
                <a:ext uri="{FF2B5EF4-FFF2-40B4-BE49-F238E27FC236}">
                  <a16:creationId xmlns:a16="http://schemas.microsoft.com/office/drawing/2014/main" id="{3E76F16C-AE46-486F-B365-837F8E2AD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3">
              <a:extLst>
                <a:ext uri="{FF2B5EF4-FFF2-40B4-BE49-F238E27FC236}">
                  <a16:creationId xmlns:a16="http://schemas.microsoft.com/office/drawing/2014/main" id="{1B26D62F-5620-4D58-B99D-D4149B7D2D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4">
              <a:extLst>
                <a:ext uri="{FF2B5EF4-FFF2-40B4-BE49-F238E27FC236}">
                  <a16:creationId xmlns:a16="http://schemas.microsoft.com/office/drawing/2014/main" id="{D7E1F06E-43A3-4960-A8A9-5B5FF2D1E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5">
              <a:extLst>
                <a:ext uri="{FF2B5EF4-FFF2-40B4-BE49-F238E27FC236}">
                  <a16:creationId xmlns:a16="http://schemas.microsoft.com/office/drawing/2014/main" id="{67976099-4433-463C-A8CB-2B2E9522B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6">
              <a:extLst>
                <a:ext uri="{FF2B5EF4-FFF2-40B4-BE49-F238E27FC236}">
                  <a16:creationId xmlns:a16="http://schemas.microsoft.com/office/drawing/2014/main" id="{48D4F79B-7C11-4960-8519-A1987A346D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7">
              <a:extLst>
                <a:ext uri="{FF2B5EF4-FFF2-40B4-BE49-F238E27FC236}">
                  <a16:creationId xmlns:a16="http://schemas.microsoft.com/office/drawing/2014/main" id="{701CA4FF-5ECD-40A8-8795-F72A2EF6F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8">
              <a:extLst>
                <a:ext uri="{FF2B5EF4-FFF2-40B4-BE49-F238E27FC236}">
                  <a16:creationId xmlns:a16="http://schemas.microsoft.com/office/drawing/2014/main" id="{7593ABCC-9855-4EB5-9344-0FA5E1F20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6A48EC-CC68-AF4E-9C02-C8038C3FC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353" y="618518"/>
            <a:ext cx="4413736" cy="1478570"/>
          </a:xfrm>
        </p:spPr>
        <p:txBody>
          <a:bodyPr>
            <a:normAutofit/>
          </a:bodyPr>
          <a:lstStyle/>
          <a:p>
            <a:r>
              <a:rPr lang="en-US" sz="2800"/>
              <a:t>Evaluation: Deployment of laha reference implementations</a:t>
            </a:r>
          </a:p>
        </p:txBody>
      </p:sp>
      <p:pic>
        <p:nvPicPr>
          <p:cNvPr id="5" name="Content Placeholder 4" descr="A picture containing circuit, building, standing, man&#10;&#10;Description automatically generated">
            <a:extLst>
              <a:ext uri="{FF2B5EF4-FFF2-40B4-BE49-F238E27FC236}">
                <a16:creationId xmlns:a16="http://schemas.microsoft.com/office/drawing/2014/main" id="{48F71A1F-661A-BF4B-B519-E8BDFAC711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83" r="-1" b="-1"/>
          <a:stretch/>
        </p:blipFill>
        <p:spPr>
          <a:xfrm>
            <a:off x="-5597" y="1"/>
            <a:ext cx="6101597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F0842FF1-7DB7-584C-96CA-184F3DE614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15" r="8035" b="3"/>
          <a:stretch/>
        </p:blipFill>
        <p:spPr>
          <a:xfrm>
            <a:off x="-5597" y="3427414"/>
            <a:ext cx="6101597" cy="3430587"/>
          </a:xfrm>
          <a:custGeom>
            <a:avLst/>
            <a:gdLst>
              <a:gd name="connsiteX0" fmla="*/ 0 w 6101597"/>
              <a:gd name="connsiteY0" fmla="*/ 0 h 3430587"/>
              <a:gd name="connsiteX1" fmla="*/ 6101597 w 6101597"/>
              <a:gd name="connsiteY1" fmla="*/ 0 h 3430587"/>
              <a:gd name="connsiteX2" fmla="*/ 6101597 w 6101597"/>
              <a:gd name="connsiteY2" fmla="*/ 3430587 h 3430587"/>
              <a:gd name="connsiteX3" fmla="*/ 0 w 6101597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89EDD9C-EB87-4B47-BBF3-0E34205911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5352" y="2249487"/>
            <a:ext cx="4413737" cy="3541714"/>
          </a:xfrm>
        </p:spPr>
        <p:txBody>
          <a:bodyPr>
            <a:normAutofit/>
          </a:bodyPr>
          <a:lstStyle/>
          <a:p>
            <a:r>
              <a:rPr lang="en-US" dirty="0"/>
              <a:t>OPQ UHM Locations</a:t>
            </a:r>
          </a:p>
          <a:p>
            <a:pPr lvl="1"/>
            <a:r>
              <a:rPr lang="en-US" dirty="0"/>
              <a:t>Accessibility</a:t>
            </a:r>
          </a:p>
          <a:p>
            <a:pPr lvl="1"/>
            <a:r>
              <a:rPr lang="en-US" dirty="0"/>
              <a:t>Co-location with UHM sensors</a:t>
            </a:r>
          </a:p>
          <a:p>
            <a:pPr lvl="1"/>
            <a:r>
              <a:rPr lang="en-US" dirty="0"/>
              <a:t>Topology of UHM micro-grid</a:t>
            </a:r>
          </a:p>
          <a:p>
            <a:r>
              <a:rPr lang="en-US" dirty="0"/>
              <a:t>Lokahi Locations</a:t>
            </a:r>
          </a:p>
          <a:p>
            <a:pPr lvl="1"/>
            <a:r>
              <a:rPr lang="en-US" dirty="0"/>
              <a:t>Ad-hoc public sensor data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B1ACDB1-A7EB-4159-B316-A230683B7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AA825E81-DC4F-4A95-86BA-8FD9D6388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6101597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7932942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036B9-4DC8-624B-A5A3-61BC6D8B3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data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5EC61-D3F5-3F4F-A18B-19324FC8A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OPQ</a:t>
            </a:r>
          </a:p>
          <a:p>
            <a:pPr lvl="1"/>
            <a:r>
              <a:rPr lang="en-US" dirty="0"/>
              <a:t>Compare against GE PQMII &amp; GE EPM7000</a:t>
            </a:r>
          </a:p>
          <a:p>
            <a:r>
              <a:rPr lang="en-US" dirty="0"/>
              <a:t>Lokahi</a:t>
            </a:r>
          </a:p>
          <a:p>
            <a:pPr lvl="1"/>
            <a:r>
              <a:rPr lang="en-US" i="1" dirty="0"/>
              <a:t>Asmar 2019</a:t>
            </a:r>
          </a:p>
        </p:txBody>
      </p:sp>
    </p:spTree>
    <p:extLst>
      <p:ext uri="{BB962C8B-B14F-4D97-AF65-F5344CB8AC3E}">
        <p14:creationId xmlns:p14="http://schemas.microsoft.com/office/powerpoint/2010/main" val="12401290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6BA54-0833-A64C-B462-86C3BEF99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generality of laha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828BF-B2F7-A64B-99E0-3E46E68E8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86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9E6E8-10C1-2C4A-BA3B-DD25A33A7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converting primitive data into actionable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030C1-D898-434A-B708-84E867869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839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7C017-B159-134E-BC75-DAECF5F85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big data sensor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2A985-2961-9D46-B456-7B098A17E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40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B1168-2B0A-3C47-925A-537F48618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Laha: addressing DSN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DF4F1-E1F0-8B4D-8BF1-78D6DBC26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Laha is an abstract distributed sensor framework that</a:t>
            </a:r>
          </a:p>
          <a:p>
            <a:pPr lvl="1"/>
            <a:r>
              <a:rPr lang="en-US" dirty="0"/>
              <a:t>Transforms primitive sensor data into actionable insights</a:t>
            </a:r>
          </a:p>
          <a:p>
            <a:pPr lvl="1"/>
            <a:r>
              <a:rPr lang="en-US" dirty="0"/>
              <a:t>Management of sensor data storage, retention, and analysis</a:t>
            </a:r>
          </a:p>
          <a:p>
            <a:pPr lvl="1"/>
            <a:r>
              <a:rPr lang="en-US" dirty="0"/>
              <a:t>Scales with minimal system degradation</a:t>
            </a:r>
          </a:p>
          <a:p>
            <a:pPr lvl="1"/>
            <a:r>
              <a:rPr lang="en-US" dirty="0"/>
              <a:t>Is general enough to apply to multiple DSN domains</a:t>
            </a:r>
          </a:p>
          <a:p>
            <a:pPr lvl="1"/>
            <a:r>
              <a:rPr lang="en-US" dirty="0"/>
              <a:t>Works with heterogenous and dynamic sensors</a:t>
            </a:r>
          </a:p>
          <a:p>
            <a:pPr lvl="1"/>
            <a:r>
              <a:rPr lang="en-US" dirty="0"/>
              <a:t>Provides predictive analytics </a:t>
            </a:r>
          </a:p>
          <a:p>
            <a:pPr lvl="1"/>
            <a:r>
              <a:rPr lang="en-US" dirty="0"/>
              <a:t>Provides self-optimization capabilities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784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02A9B-109E-DF4A-8F7B-537359CB9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tertiary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2DBA6-AFA5-9746-99A3-1B0E91738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0555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0A302-2A58-EB46-950F-648CAF5AD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data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AB53F-5124-EE46-8E1D-05F9666D4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963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10DF3-8A23-C848-936B-1CF3E9D68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generality of laha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C349F-5AB5-6449-8E0C-D3A4B5F42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734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3D80-8AE7-EB4B-8408-E7FC465D5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converting primitive data into actionable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53E26-6E10-E544-B45B-308C201E6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0194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F6ED3-4B4F-5E44-A2EB-228277E65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tiered management of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71AC6-AB79-9C4E-BAB2-BA3FBDE45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20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5E5A-4F8E-FC48-BC8F-35320F068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tertiary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5B467-9C0C-194A-B086-A81988961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057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86B31-BE46-F341-95FD-E1160E2CD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FAB57-2281-2A40-92DD-844486507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521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BA9A3-6BDB-204A-83E3-85773B510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142E-AEA4-974A-A10B-34C541CF2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  <a:p>
            <a:r>
              <a:rPr lang="en-US" dirty="0"/>
              <a:t>Modifying windows and thresholds</a:t>
            </a:r>
          </a:p>
          <a:p>
            <a:r>
              <a:rPr lang="en-US" dirty="0"/>
              <a:t>Additional simulations</a:t>
            </a:r>
          </a:p>
          <a:p>
            <a:r>
              <a:rPr lang="en-US" dirty="0"/>
              <a:t>Altering the Level-hierarchy</a:t>
            </a:r>
          </a:p>
          <a:p>
            <a:r>
              <a:rPr lang="en-US" dirty="0"/>
              <a:t>Enhanced metric collection</a:t>
            </a:r>
          </a:p>
          <a:p>
            <a:r>
              <a:rPr lang="en-US" dirty="0"/>
              <a:t>Expanded sensor coverage</a:t>
            </a:r>
          </a:p>
        </p:txBody>
      </p:sp>
    </p:spTree>
    <p:extLst>
      <p:ext uri="{BB962C8B-B14F-4D97-AF65-F5344CB8AC3E}">
        <p14:creationId xmlns:p14="http://schemas.microsoft.com/office/powerpoint/2010/main" val="1829419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D535F-6147-C842-9F1B-CCA53FE58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Laha: A Framework for addressing DSN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4D4DC-DAE0-7049-9D4C-2A0EA2C3E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capabilities were evaluated and tested in the following ways:</a:t>
            </a:r>
          </a:p>
          <a:p>
            <a:pPr lvl="1"/>
            <a:r>
              <a:rPr lang="en-US" dirty="0"/>
              <a:t>Design of two Laha-compatible DSNs</a:t>
            </a:r>
          </a:p>
          <a:p>
            <a:pPr lvl="1"/>
            <a:r>
              <a:rPr lang="en-US" dirty="0"/>
              <a:t>Deployment of two Laha-compatible DSNs </a:t>
            </a:r>
          </a:p>
          <a:p>
            <a:pPr lvl="1"/>
            <a:r>
              <a:rPr lang="en-US" dirty="0"/>
              <a:t>Validation of data collected by deployments</a:t>
            </a:r>
          </a:p>
          <a:p>
            <a:pPr lvl="1"/>
            <a:r>
              <a:rPr lang="en-US" dirty="0"/>
              <a:t>Evaluation of major goals of Laha</a:t>
            </a:r>
          </a:p>
          <a:p>
            <a:pPr lvl="1"/>
            <a:r>
              <a:rPr lang="en-US" dirty="0"/>
              <a:t>Results showing the effectiveness of Laha through the results and evaluation of the Laha-compatible DSNs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094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E1079-9971-4B46-986D-2E444B374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claims of the laha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99228-947D-6C4E-9913-AA73BF83E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General and useful framework for multiple DSN domains</a:t>
            </a:r>
          </a:p>
          <a:p>
            <a:r>
              <a:rPr lang="en-US" dirty="0"/>
              <a:t>Convert primitive sensor data into actionable insights</a:t>
            </a:r>
          </a:p>
          <a:p>
            <a:r>
              <a:rPr lang="en-US" dirty="0"/>
              <a:t>Tiered management of Big Data</a:t>
            </a:r>
          </a:p>
          <a:p>
            <a:r>
              <a:rPr lang="en-US" dirty="0"/>
              <a:t>Tertiary goals and claims. Optimization of:</a:t>
            </a:r>
          </a:p>
          <a:p>
            <a:pPr lvl="1"/>
            <a:r>
              <a:rPr lang="en-US" dirty="0"/>
              <a:t>Triggering</a:t>
            </a:r>
          </a:p>
          <a:p>
            <a:pPr lvl="1"/>
            <a:r>
              <a:rPr lang="en-US" dirty="0"/>
              <a:t>Detection/Classification</a:t>
            </a:r>
          </a:p>
          <a:p>
            <a:pPr lvl="1"/>
            <a:r>
              <a:rPr lang="en-US" dirty="0"/>
              <a:t>Predictive analytics</a:t>
            </a:r>
          </a:p>
          <a:p>
            <a:pPr lvl="1"/>
            <a:r>
              <a:rPr lang="en-US" dirty="0"/>
              <a:t>Sensing field topology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666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7E94A-E3D3-914D-B383-83681BB93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#1: Laha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008-4683-9746-A488-965626591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 abstract distributed sensor framework</a:t>
            </a:r>
          </a:p>
          <a:p>
            <a:pPr lvl="1"/>
            <a:r>
              <a:rPr lang="en-US" dirty="0"/>
              <a:t>Converting primitive data into actionable insights</a:t>
            </a:r>
          </a:p>
          <a:p>
            <a:pPr lvl="1"/>
            <a:r>
              <a:rPr lang="en-US" dirty="0"/>
              <a:t>Sensor data management</a:t>
            </a:r>
          </a:p>
          <a:p>
            <a:pPr lvl="1"/>
            <a:r>
              <a:rPr lang="en-US" dirty="0"/>
              <a:t>Self-optimization capabilities</a:t>
            </a:r>
          </a:p>
        </p:txBody>
      </p:sp>
    </p:spTree>
    <p:extLst>
      <p:ext uri="{BB962C8B-B14F-4D97-AF65-F5344CB8AC3E}">
        <p14:creationId xmlns:p14="http://schemas.microsoft.com/office/powerpoint/2010/main" val="2114323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7E94A-E3D3-914D-B383-83681BB93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#2: Laha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008-4683-9746-A488-965626591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Deployment of two Laha-compatible DSNs</a:t>
            </a:r>
          </a:p>
          <a:p>
            <a:r>
              <a:rPr lang="en-US" dirty="0"/>
              <a:t>Validated data collection</a:t>
            </a:r>
          </a:p>
          <a:p>
            <a:r>
              <a:rPr lang="en-US" dirty="0"/>
              <a:t>Several experiments that test </a:t>
            </a:r>
            <a:r>
              <a:rPr lang="en-US" dirty="0" err="1"/>
              <a:t>Laha’s</a:t>
            </a:r>
            <a:r>
              <a:rPr lang="en-US" dirty="0"/>
              <a:t> major claims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306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FA416-EBD7-D849-88F9-18119E48E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#3: Laha-compliant reference implementations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F175D-1899-BD4D-9CEE-0349C22CF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OpenPowerQuality (OPQ)</a:t>
            </a:r>
          </a:p>
          <a:p>
            <a:pPr lvl="1"/>
            <a:r>
              <a:rPr lang="en-US" dirty="0"/>
              <a:t>Distributed power quality (PQ) detection and analysis</a:t>
            </a:r>
          </a:p>
          <a:p>
            <a:r>
              <a:rPr lang="en-US" dirty="0"/>
              <a:t>Lokahi</a:t>
            </a:r>
          </a:p>
          <a:p>
            <a:pPr lvl="1"/>
            <a:r>
              <a:rPr lang="en-US" dirty="0"/>
              <a:t>Distributed infrasound detection and analysis</a:t>
            </a:r>
          </a:p>
        </p:txBody>
      </p:sp>
    </p:spTree>
    <p:extLst>
      <p:ext uri="{BB962C8B-B14F-4D97-AF65-F5344CB8AC3E}">
        <p14:creationId xmlns:p14="http://schemas.microsoft.com/office/powerpoint/2010/main" val="3859569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DA0B6-2CD5-0E4A-8563-0110AA7BA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#4: Implications for modern DSNs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AC04A-25F3-794E-92B4-8584AE173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of implications for modern DSNs through the evaluation of Laha</a:t>
            </a:r>
          </a:p>
          <a:p>
            <a:pPr lvl="1"/>
            <a:r>
              <a:rPr lang="en-US" dirty="0"/>
              <a:t>Confirmation or denial of </a:t>
            </a:r>
            <a:r>
              <a:rPr lang="en-US" dirty="0" err="1"/>
              <a:t>Laha’s</a:t>
            </a:r>
            <a:r>
              <a:rPr lang="en-US" dirty="0"/>
              <a:t> benefits in relation to DSNs</a:t>
            </a:r>
          </a:p>
          <a:p>
            <a:pPr lvl="1"/>
            <a:r>
              <a:rPr lang="en-US" dirty="0"/>
              <a:t>Other domains that Laha is useful or not useful for</a:t>
            </a:r>
          </a:p>
        </p:txBody>
      </p:sp>
    </p:spTree>
    <p:extLst>
      <p:ext uri="{BB962C8B-B14F-4D97-AF65-F5344CB8AC3E}">
        <p14:creationId xmlns:p14="http://schemas.microsoft.com/office/powerpoint/2010/main" val="8457457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648</Words>
  <Application>Microsoft Macintosh PowerPoint</Application>
  <PresentationFormat>Widescreen</PresentationFormat>
  <Paragraphs>146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Arial</vt:lpstr>
      <vt:lpstr>Tw Cen MT</vt:lpstr>
      <vt:lpstr>Circuit</vt:lpstr>
      <vt:lpstr>Laha: A Framework for adaptive optimization of distributed sensor frameworks</vt:lpstr>
      <vt:lpstr>Distributed sensor networks </vt:lpstr>
      <vt:lpstr>Laha: addressing DSN issues</vt:lpstr>
      <vt:lpstr>Laha: A Framework for addressing DSN issues</vt:lpstr>
      <vt:lpstr>Major claims of the laha framework</vt:lpstr>
      <vt:lpstr>Contribution #1: Laha design</vt:lpstr>
      <vt:lpstr>Contribution #2: Laha Evaluation</vt:lpstr>
      <vt:lpstr>Contribution #3: Laha-compliant reference implementations </vt:lpstr>
      <vt:lpstr>Contribution #4: Implications for modern DSNs</vt:lpstr>
      <vt:lpstr>Related work</vt:lpstr>
      <vt:lpstr>Design: Big data management in Laha</vt:lpstr>
      <vt:lpstr>Design: Phenomena</vt:lpstr>
      <vt:lpstr>Design of OPQ</vt:lpstr>
      <vt:lpstr>OPQ: Box</vt:lpstr>
      <vt:lpstr>OPQ: Makai/napali</vt:lpstr>
      <vt:lpstr>OPQ: mauka</vt:lpstr>
      <vt:lpstr>OPQ: Health</vt:lpstr>
      <vt:lpstr>OPQ: view</vt:lpstr>
      <vt:lpstr>Design of lokahi</vt:lpstr>
      <vt:lpstr>Lokahi: sensors</vt:lpstr>
      <vt:lpstr>Lokahi: time synchronization</vt:lpstr>
      <vt:lpstr>LOKAHI: Web</vt:lpstr>
      <vt:lpstr>Lokahi: Analysis</vt:lpstr>
      <vt:lpstr>Lokahi: collaboration</vt:lpstr>
      <vt:lpstr>Evaluation: Deployment of laha reference implementations</vt:lpstr>
      <vt:lpstr>Evaluation of data validation</vt:lpstr>
      <vt:lpstr>Evaluation of generality of laha framework</vt:lpstr>
      <vt:lpstr>Evaluation of converting primitive data into actionable insights</vt:lpstr>
      <vt:lpstr>Evaluation of big data sensor management</vt:lpstr>
      <vt:lpstr>Evaluation of tertiary goals</vt:lpstr>
      <vt:lpstr>Results of data validation</vt:lpstr>
      <vt:lpstr>Results of generality of laha</vt:lpstr>
      <vt:lpstr>Results of converting primitive data into actionable insights</vt:lpstr>
      <vt:lpstr>Results of tiered management of big data</vt:lpstr>
      <vt:lpstr>Results of tertiary goals</vt:lpstr>
      <vt:lpstr>conclusions</vt:lpstr>
      <vt:lpstr>Future directions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Laha: A Framework for adaptive optimization of distributed sensor frameworks</dc:title>
  <dc:creator>Anthony Christe</dc:creator>
  <cp:lastModifiedBy>Anthony Christe</cp:lastModifiedBy>
  <cp:revision>3</cp:revision>
  <dcterms:created xsi:type="dcterms:W3CDTF">2020-02-06T21:49:29Z</dcterms:created>
  <dcterms:modified xsi:type="dcterms:W3CDTF">2020-02-06T22:23:17Z</dcterms:modified>
</cp:coreProperties>
</file>